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6"/>
  </p:notesMasterIdLst>
  <p:sldIdLst>
    <p:sldId id="297" r:id="rId5"/>
    <p:sldId id="312" r:id="rId6"/>
    <p:sldId id="380" r:id="rId7"/>
    <p:sldId id="392" r:id="rId8"/>
    <p:sldId id="398" r:id="rId9"/>
    <p:sldId id="399" r:id="rId10"/>
    <p:sldId id="403" r:id="rId11"/>
    <p:sldId id="400" r:id="rId12"/>
    <p:sldId id="401" r:id="rId13"/>
    <p:sldId id="404" r:id="rId14"/>
    <p:sldId id="384"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436BC-64EB-446D-9D03-01E5B7F3CD00}" v="14942" dt="2019-07-30T15:50:27.140"/>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1" autoAdjust="0"/>
    <p:restoredTop sz="56782" autoAdjust="0"/>
  </p:normalViewPr>
  <p:slideViewPr>
    <p:cSldViewPr snapToGrid="0" showGuides="1">
      <p:cViewPr varScale="1">
        <p:scale>
          <a:sx n="85" d="100"/>
          <a:sy n="85" d="100"/>
        </p:scale>
        <p:origin x="2664" y="90"/>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30.07.2019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Tagraxofusp-erz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lsevier.com/solutions/pharmapendium-clinical-data/drug-safet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I will show you how you can further process the results from your quick and advanced text searches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During this training session we will first take a look at how to work with the results page and discuss how we can….</a:t>
            </a:r>
          </a:p>
          <a:p>
            <a:r>
              <a:rPr lang="en-GB" dirty="0">
                <a:solidFill>
                  <a:srgbClr val="FF6C00"/>
                </a:solidFill>
              </a:rPr>
              <a:t>Next we will take a look at the document view page and explore how we can ….</a:t>
            </a:r>
          </a:p>
          <a:p>
            <a:pPr marL="228600" lvl="0" indent="-228600">
              <a:buFont typeface="+mj-lt"/>
              <a:buAutoNum type="arabicPeriod"/>
            </a:pPr>
            <a:endParaRPr lang="en-GB" dirty="0">
              <a:solidFill>
                <a:srgbClr val="FF6C00"/>
              </a:solidFill>
            </a:endParaRPr>
          </a:p>
          <a:p>
            <a:r>
              <a:rPr lang="en-GB" dirty="0">
                <a:solidFill>
                  <a:srgbClr val="FF6C00"/>
                </a:solidFill>
              </a:rPr>
              <a:t>At the end of this video you should be able to refine and process text search result and documents </a:t>
            </a:r>
          </a:p>
          <a:p>
            <a:endParaRPr lang="en-GB" dirty="0">
              <a:solidFill>
                <a:srgbClr val="FF6C00"/>
              </a:solidFill>
            </a:endParaRPr>
          </a:p>
          <a:p>
            <a:r>
              <a:rPr lang="en-US" dirty="0">
                <a:solidFill>
                  <a:schemeClr val="tx2"/>
                </a:solidFill>
              </a:rPr>
              <a:t>This should enable your to zoom into critical information quickly and further process the information in the format relevant for you</a:t>
            </a:r>
          </a:p>
          <a:p>
            <a:pPr marL="228600" lvl="0" indent="-228600">
              <a:buFont typeface="+mj-lt"/>
              <a:buAutoNum type="arabicPeriod"/>
            </a:pP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0" dirty="0"/>
              <a:t>Let’s assume that we would like know what immunoassay we would need to use to detect anti-drug antibodies. It would be immensely helpful if we can take a look at what immunoassays were used for drugs that are currently on the market and what feedback was provided on those assays by EMA and FDA reviewers.</a:t>
            </a:r>
          </a:p>
          <a:p>
            <a:endParaRPr lang="en-US" i="0" dirty="0"/>
          </a:p>
          <a:p>
            <a:r>
              <a:rPr lang="en-US" i="0" dirty="0"/>
              <a:t>For this example, let’s repeat the search we did for the quick search tutorial video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“anti-drug antibody” AND immunoassay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“Anti-drug antibody” AND immunoassay </a:t>
            </a:r>
          </a:p>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39271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solidFill>
                  <a:schemeClr val="tx2"/>
                </a:solidFill>
              </a:rPr>
              <a:t>We get 255 results, for each record we see the context and highlighted in yellow the search terms we were interested in. Next, there is the Drug name, source and the year. So for the second line, the terms “</a:t>
            </a:r>
            <a:r>
              <a:rPr lang="en-US" sz="1200" b="0" i="0" kern="1200" dirty="0">
                <a:solidFill>
                  <a:schemeClr val="tx1"/>
                </a:solidFill>
                <a:effectLst/>
                <a:latin typeface="+mn-lt"/>
                <a:ea typeface="+mn-ea"/>
                <a:cs typeface="+mn-cs"/>
              </a:rPr>
              <a:t>Anti-drug antibody” AND “immunoassay” were found in the approval package for Tocilizumab, that was published in 2013.</a:t>
            </a:r>
          </a:p>
          <a:p>
            <a:r>
              <a:rPr lang="en-US" sz="1200" b="0" i="0" kern="1200" dirty="0">
                <a:solidFill>
                  <a:schemeClr val="tx1"/>
                </a:solidFill>
                <a:effectLst/>
                <a:latin typeface="+mn-lt"/>
                <a:ea typeface="+mn-ea"/>
                <a:cs typeface="+mn-cs"/>
              </a:rPr>
              <a:t>FDA advisory committee meeting are generally not linked to a specific drug, therefore there is no drug name in the first result.    </a:t>
            </a:r>
          </a:p>
          <a:p>
            <a:endParaRPr lang="en-US" sz="1200" dirty="0">
              <a:solidFill>
                <a:schemeClr val="tx2"/>
              </a:solidFill>
            </a:endParaRPr>
          </a:p>
          <a:p>
            <a:r>
              <a:rPr lang="en-US" sz="1200" dirty="0">
                <a:solidFill>
                  <a:schemeClr val="tx2"/>
                </a:solidFill>
              </a:rPr>
              <a:t>255 data lines might be too much to analyze and we could use some help zooming in to the data most relevant for us. First we can sort the data either Ascending or descending. Depending on the content this is either alphabetically or numerically. We can also pin a column to left, for example the column year . Especially if we start working with the data modules where we can have up to 30 columns, this is a convenient option to group the data most important to you together.</a:t>
            </a: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27377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solidFill>
                  <a:schemeClr val="tx2"/>
                </a:solidFill>
              </a:rPr>
              <a:t>Further we can filter our results</a:t>
            </a:r>
          </a:p>
          <a:p>
            <a:r>
              <a:rPr lang="en-US" sz="1200" dirty="0">
                <a:solidFill>
                  <a:schemeClr val="tx2"/>
                </a:solidFill>
              </a:rPr>
              <a:t>-&gt;we can open and close the filter section by clicking on show and hide filters. </a:t>
            </a:r>
          </a:p>
          <a:p>
            <a:r>
              <a:rPr lang="en-US" sz="1200" dirty="0">
                <a:solidFill>
                  <a:schemeClr val="tx2"/>
                </a:solidFill>
              </a:rPr>
              <a:t>-&gt;further, we can size the filter section, to optimize the view  </a:t>
            </a:r>
          </a:p>
          <a:p>
            <a:r>
              <a:rPr lang="en-US" sz="1200" dirty="0">
                <a:solidFill>
                  <a:schemeClr val="tx2"/>
                </a:solidFill>
              </a:rPr>
              <a:t>Within the text search results page we have 3 filters available, year, source and drug/drug class</a:t>
            </a:r>
          </a:p>
          <a:p>
            <a:r>
              <a:rPr lang="en-US" sz="1200" dirty="0">
                <a:solidFill>
                  <a:schemeClr val="tx2"/>
                </a:solidFill>
              </a:rPr>
              <a:t>With the year filter we can filter our results based on publication  year of the document </a:t>
            </a:r>
          </a:p>
          <a:p>
            <a:r>
              <a:rPr lang="en-US" sz="1200" dirty="0">
                <a:solidFill>
                  <a:schemeClr val="tx2"/>
                </a:solidFill>
              </a:rPr>
              <a:t>With the source filter we can filter on the various document sources. We can also drill drown by clicking on “arrow” symbol. </a:t>
            </a:r>
          </a:p>
          <a:p>
            <a:r>
              <a:rPr lang="en-US" sz="1200" dirty="0">
                <a:solidFill>
                  <a:schemeClr val="tx2"/>
                </a:solidFill>
              </a:rPr>
              <a:t> The filters in PharmaPendium will let you know the number of filters in each category, providing useful insights into the relative distribution. We can see that in FDA document, that anti-drug antibody in combination with Immunoassays is most frequently mentioned in the </a:t>
            </a:r>
            <a:r>
              <a:rPr lang="en-US" sz="1200" b="0" i="0" kern="1200" dirty="0">
                <a:solidFill>
                  <a:schemeClr val="tx1"/>
                </a:solidFill>
                <a:effectLst/>
                <a:latin typeface="+mn-lt"/>
                <a:ea typeface="+mn-ea"/>
                <a:cs typeface="+mn-cs"/>
              </a:rPr>
              <a:t>Clinical Pharmacology and Biopharmaceutics Review section./ This helping us to guide our search to find the right information.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Last, we can filter based on drug class and name using our the PharmaPendium drug filter that uses the PharmaPendium drug taxonomy. We can see that 54 results are from approval documents on drug classified as antineoplastic. Let’s assume that our drug under development is an antineoplastic and zoom into those documents.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dirty="0">
                <a:solidFill>
                  <a:schemeClr val="tx2"/>
                </a:solidFill>
              </a:rPr>
              <a:t>  how many of. Let’s for example say that we are specifically interested in the </a:t>
            </a: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3606436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b="0" i="0" kern="1200" dirty="0">
                <a:solidFill>
                  <a:schemeClr val="tx1"/>
                </a:solidFill>
                <a:effectLst/>
                <a:latin typeface="+mn-lt"/>
                <a:ea typeface="+mn-ea"/>
                <a:cs typeface="+mn-cs"/>
              </a:rPr>
              <a:t>This filter action has reduced the number of records to 54. Now let’s take a look the features in right upper corner that will help us to further explore and process the data </a:t>
            </a:r>
          </a:p>
          <a:p>
            <a:endParaRPr lang="en-US" sz="1200" b="0" i="0" kern="1200" dirty="0">
              <a:solidFill>
                <a:schemeClr val="tx1"/>
              </a:solidFill>
              <a:effectLst/>
              <a:latin typeface="+mn-lt"/>
              <a:ea typeface="+mn-ea"/>
              <a:cs typeface="+mn-cs"/>
            </a:endParaRPr>
          </a:p>
          <a:p>
            <a:pPr marL="228600" indent="-228600">
              <a:buFont typeface="+mj-lt"/>
              <a:buAutoNum type="arabicPeriod"/>
            </a:pPr>
            <a:r>
              <a:rPr lang="en-US" sz="1200" b="0" i="0" kern="1200" dirty="0">
                <a:solidFill>
                  <a:schemeClr val="tx1"/>
                </a:solidFill>
                <a:effectLst/>
                <a:latin typeface="+mn-lt"/>
                <a:ea typeface="+mn-ea"/>
                <a:cs typeface="+mn-cs"/>
              </a:rPr>
              <a:t>Show/hide columns allow us to remove or add columns to our results page view. For text search results there are only 4 columns, however in follow-up videos when we are working with extracted data, there are many more columns. By hiding non relevant columns, you focus on the data most relevant for you </a:t>
            </a:r>
          </a:p>
          <a:p>
            <a:pPr marL="228600" indent="-228600">
              <a:buAutoNum type="arabicParenR"/>
            </a:pPr>
            <a:r>
              <a:rPr lang="en-US" sz="1200" b="0" i="0" kern="1200" dirty="0">
                <a:solidFill>
                  <a:schemeClr val="tx1"/>
                </a:solidFill>
                <a:effectLst/>
                <a:latin typeface="+mn-lt"/>
                <a:ea typeface="+mn-ea"/>
                <a:cs typeface="+mn-cs"/>
              </a:rPr>
              <a:t>“Show drugs in” will tell us from what drug approval packages our search results were retrieved information. These drugs correspond to drugs mentioned in the “drug names column”. In this example there are 18 drugs. We can easily export this list of drugs into and Excel. The drugs in the excel sheet are hyperlinked, and will take you to the PharmaPendium drug overview page.  We will talk more about the “drug overview page” in the tutorial on browsing PharmaPendium. </a:t>
            </a:r>
          </a:p>
          <a:p>
            <a:pPr marL="228600" indent="-228600">
              <a:buAutoNum type="arabicParenR"/>
            </a:pPr>
            <a:r>
              <a:rPr lang="en-US" sz="1200" b="0" i="0" kern="1200" dirty="0">
                <a:solidFill>
                  <a:schemeClr val="tx1"/>
                </a:solidFill>
                <a:effectLst/>
                <a:latin typeface="+mn-lt"/>
                <a:ea typeface="+mn-ea"/>
                <a:cs typeface="+mn-cs"/>
              </a:rPr>
              <a:t>The “show drug in feature” will also allow you look at all the data available in any of the various modules available. In this example, if I would like to take a look at all the PK data on these 18 drugs, I simply click on “show in Pharmacokinetic data” ,that will take me to the PK data view </a:t>
            </a:r>
          </a:p>
          <a:p>
            <a:pPr marL="228600" indent="-228600">
              <a:buAutoNum type="arabicParenR"/>
            </a:pPr>
            <a:r>
              <a:rPr lang="en-US" sz="1200" b="0" i="0" kern="1200" dirty="0">
                <a:solidFill>
                  <a:schemeClr val="tx1"/>
                </a:solidFill>
                <a:effectLst/>
                <a:latin typeface="+mn-lt"/>
                <a:ea typeface="+mn-ea"/>
                <a:cs typeface="+mn-cs"/>
              </a:rPr>
              <a:t>We can save the search to your account. To use this feature, you need to be logged in to PharmaPendium. You can access and rerun your saved searched from “my tools” and “saved searches”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a:p>
            <a:r>
              <a:rPr lang="en-US" sz="1200" b="0" i="0" kern="1200" dirty="0" err="1">
                <a:solidFill>
                  <a:schemeClr val="tx1"/>
                </a:solidFill>
                <a:effectLst/>
                <a:latin typeface="+mn-lt"/>
                <a:ea typeface="+mn-ea"/>
                <a:cs typeface="+mn-cs"/>
              </a:rPr>
              <a:t>Tagraxofusp-erzs</a:t>
            </a:r>
            <a:r>
              <a:rPr lang="en-US" sz="1200" b="0" i="0" kern="1200" dirty="0">
                <a:solidFill>
                  <a:schemeClr val="tx1"/>
                </a:solidFill>
                <a:effectLst/>
                <a:latin typeface="+mn-lt"/>
                <a:ea typeface="+mn-ea"/>
                <a:cs typeface="+mn-cs"/>
              </a:rPr>
              <a:t> is a fusion protein consisting of interleukin 3 fused to diphtheria toxin.</a:t>
            </a:r>
          </a:p>
          <a:p>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
              </a:rPr>
              <a:t>Wikipedia</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interleukin 3 fused to diphtheria toxin</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dirty="0">
                <a:solidFill>
                  <a:schemeClr val="tx2"/>
                </a:solidFill>
              </a:rPr>
              <a:t>  how many of. Let’s for example say that we are specifically interested in the </a:t>
            </a: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1014801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Next we can export our results in various formats. The Excel export contains hyperlinks to the original documents as well as to the PharmaPendium drug overview 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Last we can export our text search to </a:t>
            </a:r>
            <a:r>
              <a:rPr lang="en-US" sz="1200" b="0" i="0" kern="1200" dirty="0" err="1">
                <a:solidFill>
                  <a:schemeClr val="tx1"/>
                </a:solidFill>
                <a:effectLst/>
                <a:latin typeface="+mn-lt"/>
                <a:ea typeface="+mn-ea"/>
                <a:cs typeface="+mn-cs"/>
              </a:rPr>
              <a:t>Embase</a:t>
            </a:r>
            <a:r>
              <a:rPr lang="en-US" sz="1200" b="0" i="0" kern="1200" dirty="0">
                <a:solidFill>
                  <a:schemeClr val="tx1"/>
                </a:solidFill>
                <a:effectLst/>
                <a:latin typeface="+mn-lt"/>
                <a:ea typeface="+mn-ea"/>
                <a:cs typeface="+mn-cs"/>
              </a:rPr>
              <a:t>, Elsevier’s industry standard biomedical literature database, thereby further broadening our search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https://www.elsevier.com/solutions/pharmapendium-clinical-data/drug-safety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1957605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Let’s dive in and explore what we can do with the documents in PharmaPendium and click on the Clinical Pharmacology and Biopharmaceutics Review on </a:t>
            </a:r>
            <a:r>
              <a:rPr lang="en-US" sz="1200" b="1" i="0" kern="1200" dirty="0" err="1">
                <a:solidFill>
                  <a:schemeClr val="tx1"/>
                </a:solidFill>
                <a:effectLst/>
                <a:latin typeface="+mn-lt"/>
                <a:ea typeface="+mn-ea"/>
                <a:cs typeface="+mn-cs"/>
              </a:rPr>
              <a:t>Tagrax</a:t>
            </a:r>
            <a:r>
              <a:rPr lang="en-US" sz="1200" b="1" i="0" kern="1200" dirty="0">
                <a:solidFill>
                  <a:schemeClr val="tx1"/>
                </a:solidFill>
                <a:effectLst/>
                <a:latin typeface="+mn-lt"/>
                <a:ea typeface="+mn-ea"/>
                <a:cs typeface="+mn-cs"/>
              </a:rPr>
              <a:t>-o-</a:t>
            </a:r>
            <a:r>
              <a:rPr lang="en-US" sz="1200" b="1" i="0" kern="1200" dirty="0" err="1">
                <a:solidFill>
                  <a:schemeClr val="tx1"/>
                </a:solidFill>
                <a:effectLst/>
                <a:latin typeface="+mn-lt"/>
                <a:ea typeface="+mn-ea"/>
                <a:cs typeface="+mn-cs"/>
              </a:rPr>
              <a:t>fusp</a:t>
            </a:r>
            <a:r>
              <a:rPr lang="en-US" sz="1200" b="1" i="0" kern="1200" dirty="0">
                <a:solidFill>
                  <a:schemeClr val="tx1"/>
                </a:solidFill>
                <a:effectLst/>
                <a:latin typeface="+mn-lt"/>
                <a:ea typeface="+mn-ea"/>
                <a:cs typeface="+mn-cs"/>
              </a:rPr>
              <a:t> </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First, on the left hand side we can see the full approval package and the opportunity to search in the full text of the package. On the right side we see the full text clinical Pharmacology review.</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230978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 the topside of the document we have a couple of search an processing options</a:t>
            </a:r>
          </a:p>
          <a:p>
            <a:r>
              <a:rPr lang="en-US" sz="1200" b="0" i="0" kern="1200" dirty="0">
                <a:solidFill>
                  <a:schemeClr val="tx1"/>
                </a:solidFill>
                <a:effectLst/>
                <a:latin typeface="+mn-lt"/>
                <a:ea typeface="+mn-ea"/>
                <a:cs typeface="+mn-cs"/>
              </a:rPr>
              <a:t>1) First we have a preview option, providing a visual page overview of the document for easy navigation </a:t>
            </a:r>
          </a:p>
          <a:p>
            <a:r>
              <a:rPr lang="en-US" sz="1200" b="0" i="0" kern="1200" dirty="0">
                <a:solidFill>
                  <a:schemeClr val="tx1"/>
                </a:solidFill>
                <a:effectLst/>
                <a:latin typeface="+mn-lt"/>
                <a:ea typeface="+mn-ea"/>
                <a:cs typeface="+mn-cs"/>
              </a:rPr>
              <a:t>2) Next, we can download the document as a PDF or print 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3) As you are no doubt aware, many of the FDA documents are scanned microfiche files, therefore they are not text searchable and content is very poorly discoverable. For PharmaPendium we made all the document text searchable to unlock the information inside. Highlighted in yellow and grew we can find the keywords we looked for. Using the arrow buttons we can easily toggle between the recovered keywords.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this example we can read that the reviewer comments that “Overall the validation of this assay is acceptable and meets FDA guidelines”. Therefore, the assay is described a bit further up in the document is an excellent starting point for setting up your assays.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can further search the document in full text for information of interest using the search bar. For example, if you would like to quickly scan the document for further reviewer comments, we can type “reviewer” and click “go”. We can now toggle between the terms using the arrow button on the right hand side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Information of interest can easily be copied using the text selection tool. Figures of interest can be copied using the image capture tool&gt; Thereby we can easily make report in for example word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1231629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6C00"/>
                </a:solidFill>
              </a:rPr>
              <a:t>With this example I’ve shown you how you can use texts searching option to gain insights into critical reviewer. We explored ho we can filter and process a list of results and how we can work with documents.</a:t>
            </a:r>
            <a:endParaRPr lang="en-US" dirty="0"/>
          </a:p>
          <a:p>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207426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With this video provide sufficient information to enable you to refine and process text search result and documents, allowing </a:t>
            </a:r>
            <a:r>
              <a:rPr lang="en-US" dirty="0">
                <a:solidFill>
                  <a:schemeClr val="tx2"/>
                </a:solidFill>
              </a:rPr>
              <a:t>you to zoom into critical information quickly and further process the information in the format relevant for you. </a:t>
            </a:r>
          </a:p>
          <a:p>
            <a:r>
              <a:rPr lang="en-US" dirty="0"/>
              <a:t>I hope you found this video useful, thank you for you attention and good bye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30.07.2019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30.07.2019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30.07.2019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30.07.2019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30.07.2019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30.07.2019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30.07.2019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30.07.2019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30.07.2019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30.07.2019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30.07.2019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30.07.2019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30.07.2019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30.07.2019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30.07.2019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30.07.2019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30.07.2019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30.07.2019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service.elsevier.com/app/answers/detail/a_id/5198/supporthub/pharmapendium/kw/Quick+search/"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657454" y="4450475"/>
            <a:ext cx="5112709" cy="490001"/>
          </a:xfrm>
        </p:spPr>
        <p:txBody>
          <a:bodyPr/>
          <a:lstStyle/>
          <a:p>
            <a:r>
              <a:rPr lang="en-US" dirty="0"/>
              <a:t>Marnix Wieffer</a:t>
            </a:r>
          </a:p>
          <a:p>
            <a:r>
              <a:rPr lang="en-US" dirty="0"/>
              <a:t>Senior marketing manager drug safety  </a:t>
            </a:r>
          </a:p>
        </p:txBody>
      </p:sp>
      <p:sp>
        <p:nvSpPr>
          <p:cNvPr id="2" name="Title 1"/>
          <p:cNvSpPr>
            <a:spLocks noGrp="1"/>
          </p:cNvSpPr>
          <p:nvPr>
            <p:ph type="ctrTitle"/>
          </p:nvPr>
        </p:nvSpPr>
        <p:spPr>
          <a:xfrm>
            <a:off x="475840" y="1659467"/>
            <a:ext cx="5675577" cy="1744133"/>
          </a:xfrm>
        </p:spPr>
        <p:txBody>
          <a:bodyPr>
            <a:normAutofit/>
          </a:bodyPr>
          <a:lstStyle/>
          <a:p>
            <a:r>
              <a:rPr lang="en-US" dirty="0"/>
              <a:t>Processing text search results</a:t>
            </a:r>
          </a:p>
        </p:txBody>
      </p:sp>
      <p:sp>
        <p:nvSpPr>
          <p:cNvPr id="5" name="Text Placeholder 4"/>
          <p:cNvSpPr>
            <a:spLocks noGrp="1"/>
          </p:cNvSpPr>
          <p:nvPr>
            <p:ph type="body" sz="quarter" idx="16"/>
          </p:nvPr>
        </p:nvSpPr>
        <p:spPr>
          <a:xfrm>
            <a:off x="951329" y="3205964"/>
            <a:ext cx="5112709" cy="762000"/>
          </a:xfrm>
        </p:spPr>
        <p:txBody>
          <a:bodyPr>
            <a:normAutofit/>
          </a:bodyPr>
          <a:lstStyle/>
          <a:p>
            <a:r>
              <a:rPr lang="en-US" b="1" dirty="0"/>
              <a:t>Retrieving information from PharmaPendium </a:t>
            </a:r>
            <a:endParaRPr lang="en-US" dirty="0"/>
          </a:p>
        </p:txBody>
      </p:sp>
      <p:sp>
        <p:nvSpPr>
          <p:cNvPr id="3" name="Text Placeholder 2"/>
          <p:cNvSpPr>
            <a:spLocks noGrp="1"/>
          </p:cNvSpPr>
          <p:nvPr>
            <p:ph type="body" sz="quarter" idx="13"/>
          </p:nvPr>
        </p:nvSpPr>
        <p:spPr/>
        <p:txBody>
          <a:bodyPr/>
          <a:lstStyle/>
          <a:p>
            <a:endParaRPr lang="en-US"/>
          </a:p>
        </p:txBody>
      </p:sp>
      <p:pic>
        <p:nvPicPr>
          <p:cNvPr id="6" name="Picture 2" descr="http://nonsolus/whoswhophotos/SCIENCE-WIEFFERM.jpg">
            <a:extLst>
              <a:ext uri="{FF2B5EF4-FFF2-40B4-BE49-F238E27FC236}">
                <a16:creationId xmlns:a16="http://schemas.microsoft.com/office/drawing/2014/main" id="{5A6CA3C2-4BE4-4ECA-877E-41CC2780C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 y="4247452"/>
            <a:ext cx="657102" cy="89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30.07.2019</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p:txBody>
          <a:bodyPr>
            <a:normAutofit fontScale="85000" lnSpcReduction="20000"/>
          </a:bodyPr>
          <a:lstStyle/>
          <a:p>
            <a:pPr lvl="0"/>
            <a:r>
              <a:rPr lang="en-GB" b="1" dirty="0"/>
              <a:t>Results page </a:t>
            </a:r>
          </a:p>
          <a:p>
            <a:pPr marL="342900" lvl="0" indent="-342900">
              <a:buFont typeface="+mj-lt"/>
              <a:buAutoNum type="arabicPeriod"/>
            </a:pPr>
            <a:r>
              <a:rPr lang="en-GB" dirty="0"/>
              <a:t>Sorting </a:t>
            </a:r>
          </a:p>
          <a:p>
            <a:pPr marL="342900" lvl="0" indent="-342900">
              <a:buFont typeface="+mj-lt"/>
              <a:buAutoNum type="arabicPeriod"/>
            </a:pPr>
            <a:r>
              <a:rPr lang="en-GB" dirty="0"/>
              <a:t>Filtering </a:t>
            </a:r>
          </a:p>
          <a:p>
            <a:pPr marL="342900" lvl="0" indent="-342900">
              <a:buFont typeface="+mj-lt"/>
              <a:buAutoNum type="arabicPeriod"/>
            </a:pPr>
            <a:r>
              <a:rPr lang="en-GB" dirty="0"/>
              <a:t>Use the “Show drugs in” feature</a:t>
            </a:r>
          </a:p>
          <a:p>
            <a:pPr marL="342900" lvl="0" indent="-342900">
              <a:buFont typeface="+mj-lt"/>
              <a:buAutoNum type="arabicPeriod"/>
            </a:pPr>
            <a:r>
              <a:rPr lang="en-GB" dirty="0"/>
              <a:t>Save and export</a:t>
            </a:r>
          </a:p>
          <a:p>
            <a:pPr marL="342900" lvl="0" indent="-342900">
              <a:buFont typeface="+mj-lt"/>
              <a:buAutoNum type="arabicPeriod"/>
            </a:pPr>
            <a:r>
              <a:rPr lang="en-GB" dirty="0"/>
              <a:t>Search in </a:t>
            </a:r>
            <a:r>
              <a:rPr lang="en-GB" dirty="0" err="1"/>
              <a:t>Embase</a:t>
            </a:r>
            <a:endParaRPr lang="en-GB" dirty="0"/>
          </a:p>
          <a:p>
            <a:pPr lvl="0"/>
            <a:endParaRPr lang="en-GB" dirty="0"/>
          </a:p>
          <a:p>
            <a:r>
              <a:rPr lang="en-GB" b="1" dirty="0"/>
              <a:t>Document view page </a:t>
            </a:r>
          </a:p>
          <a:p>
            <a:pPr marL="342900" indent="-342900">
              <a:buFont typeface="+mj-lt"/>
              <a:buAutoNum type="arabicPeriod"/>
            </a:pPr>
            <a:r>
              <a:rPr lang="en-US" dirty="0"/>
              <a:t>Search within Documents and approval packages </a:t>
            </a:r>
          </a:p>
          <a:p>
            <a:pPr marL="342900" indent="-342900">
              <a:buFont typeface="+mj-lt"/>
              <a:buAutoNum type="arabicPeriod"/>
            </a:pPr>
            <a:r>
              <a:rPr lang="en-US" dirty="0"/>
              <a:t>Download documents and copy content </a:t>
            </a:r>
          </a:p>
          <a:p>
            <a:endParaRPr lang="en-US" dirty="0"/>
          </a:p>
          <a:p>
            <a:r>
              <a:rPr lang="en-GB" dirty="0">
                <a:solidFill>
                  <a:srgbClr val="FF6C00"/>
                </a:solidFill>
              </a:rPr>
              <a:t>At the end of this video you should be able to refine and process text search result and documents </a:t>
            </a:r>
          </a:p>
          <a:p>
            <a:endParaRPr lang="en-GB" dirty="0">
              <a:solidFill>
                <a:srgbClr val="FF6C00"/>
              </a:solidFill>
            </a:endParaRPr>
          </a:p>
          <a:p>
            <a:r>
              <a:rPr lang="en-US" dirty="0">
                <a:solidFill>
                  <a:schemeClr val="tx2"/>
                </a:solidFill>
              </a:rPr>
              <a:t>This should enable your to zoom into critical information quickly and further process the information in the format relevant for you</a:t>
            </a:r>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t>A quick search for immunoassays for anti-drug antibodies</a:t>
            </a:r>
          </a:p>
        </p:txBody>
      </p:sp>
      <p:sp>
        <p:nvSpPr>
          <p:cNvPr id="10" name="Rechthoek 9">
            <a:extLst>
              <a:ext uri="{FF2B5EF4-FFF2-40B4-BE49-F238E27FC236}">
                <a16:creationId xmlns:a16="http://schemas.microsoft.com/office/drawing/2014/main" id="{BD0563D0-4DE5-416C-9685-1A8998703D79}"/>
              </a:ext>
            </a:extLst>
          </p:cNvPr>
          <p:cNvSpPr/>
          <p:nvPr/>
        </p:nvSpPr>
        <p:spPr>
          <a:xfrm>
            <a:off x="185843" y="971482"/>
            <a:ext cx="4542875" cy="323165"/>
          </a:xfrm>
          <a:prstGeom prst="rect">
            <a:avLst/>
          </a:prstGeom>
        </p:spPr>
        <p:txBody>
          <a:bodyPr wrap="square">
            <a:spAutoFit/>
          </a:bodyPr>
          <a:lstStyle/>
          <a:p>
            <a:r>
              <a:rPr lang="en-US" sz="1500" i="1" dirty="0">
                <a:solidFill>
                  <a:srgbClr val="FF6C00"/>
                </a:solidFill>
              </a:rPr>
              <a:t>Recommended: Quick search tutorial video</a:t>
            </a:r>
            <a:endParaRPr lang="en-US" sz="1500" dirty="0">
              <a:solidFill>
                <a:srgbClr val="FF6C00"/>
              </a:solidFill>
            </a:endParaRP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sp>
        <p:nvSpPr>
          <p:cNvPr id="8" name="Rechthoek 7">
            <a:extLst>
              <a:ext uri="{FF2B5EF4-FFF2-40B4-BE49-F238E27FC236}">
                <a16:creationId xmlns:a16="http://schemas.microsoft.com/office/drawing/2014/main" id="{DC1A3697-52DB-4361-A73F-2441F336FBC9}"/>
              </a:ext>
            </a:extLst>
          </p:cNvPr>
          <p:cNvSpPr/>
          <p:nvPr/>
        </p:nvSpPr>
        <p:spPr>
          <a:xfrm>
            <a:off x="185843" y="1309054"/>
            <a:ext cx="5959503" cy="646331"/>
          </a:xfrm>
          <a:prstGeom prst="rect">
            <a:avLst/>
          </a:prstGeom>
        </p:spPr>
        <p:txBody>
          <a:bodyPr wrap="square">
            <a:spAutoFit/>
          </a:bodyPr>
          <a:lstStyle/>
          <a:p>
            <a:r>
              <a:rPr lang="en-US" dirty="0">
                <a:hlinkClick r:id="rId3"/>
              </a:rPr>
              <a:t>https://service.elsevier.com/app/answers/detail/a_id/5198/supporthub/pharmapendium/kw/Quick+search/</a:t>
            </a:r>
            <a:endParaRPr lang="en-US" dirty="0"/>
          </a:p>
        </p:txBody>
      </p:sp>
      <p:pic>
        <p:nvPicPr>
          <p:cNvPr id="5" name="Afbeelding 4">
            <a:extLst>
              <a:ext uri="{FF2B5EF4-FFF2-40B4-BE49-F238E27FC236}">
                <a16:creationId xmlns:a16="http://schemas.microsoft.com/office/drawing/2014/main" id="{8A13EC2D-A4DB-4026-957B-C2BCFD61282F}"/>
              </a:ext>
            </a:extLst>
          </p:cNvPr>
          <p:cNvPicPr>
            <a:picLocks noChangeAspect="1"/>
          </p:cNvPicPr>
          <p:nvPr/>
        </p:nvPicPr>
        <p:blipFill>
          <a:blip r:embed="rId4"/>
          <a:stretch>
            <a:fillRect/>
          </a:stretch>
        </p:blipFill>
        <p:spPr>
          <a:xfrm>
            <a:off x="1571685" y="2036514"/>
            <a:ext cx="5892736" cy="2386178"/>
          </a:xfrm>
          <a:prstGeom prst="rect">
            <a:avLst/>
          </a:prstGeom>
        </p:spPr>
      </p:pic>
    </p:spTree>
    <p:extLst>
      <p:ext uri="{BB962C8B-B14F-4D97-AF65-F5344CB8AC3E}">
        <p14:creationId xmlns:p14="http://schemas.microsoft.com/office/powerpoint/2010/main" val="248061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2" y="365896"/>
            <a:ext cx="7991475" cy="462759"/>
          </a:xfrm>
        </p:spPr>
        <p:txBody>
          <a:bodyPr/>
          <a:lstStyle/>
          <a:p>
            <a:r>
              <a:rPr lang="en-CA" dirty="0"/>
              <a:t>255 results that we can sort and organize  </a:t>
            </a:r>
          </a:p>
        </p:txBody>
      </p:sp>
      <p:pic>
        <p:nvPicPr>
          <p:cNvPr id="9" name="Afbeelding 8">
            <a:extLst>
              <a:ext uri="{FF2B5EF4-FFF2-40B4-BE49-F238E27FC236}">
                <a16:creationId xmlns:a16="http://schemas.microsoft.com/office/drawing/2014/main" id="{D0F95DB8-699F-4E60-9E6E-B670FBC1E8AC}"/>
              </a:ext>
            </a:extLst>
          </p:cNvPr>
          <p:cNvPicPr>
            <a:picLocks noChangeAspect="1"/>
          </p:cNvPicPr>
          <p:nvPr/>
        </p:nvPicPr>
        <p:blipFill>
          <a:blip r:embed="rId3"/>
          <a:stretch>
            <a:fillRect/>
          </a:stretch>
        </p:blipFill>
        <p:spPr>
          <a:xfrm>
            <a:off x="467737" y="1937956"/>
            <a:ext cx="8100000" cy="3160975"/>
          </a:xfrm>
          <a:prstGeom prst="rect">
            <a:avLst/>
          </a:prstGeom>
        </p:spPr>
      </p:pic>
      <p:pic>
        <p:nvPicPr>
          <p:cNvPr id="10" name="Afbeelding 9">
            <a:extLst>
              <a:ext uri="{FF2B5EF4-FFF2-40B4-BE49-F238E27FC236}">
                <a16:creationId xmlns:a16="http://schemas.microsoft.com/office/drawing/2014/main" id="{AC0B2D32-8A63-43B5-81AC-616050678D52}"/>
              </a:ext>
            </a:extLst>
          </p:cNvPr>
          <p:cNvPicPr>
            <a:picLocks noChangeAspect="1"/>
          </p:cNvPicPr>
          <p:nvPr/>
        </p:nvPicPr>
        <p:blipFill>
          <a:blip r:embed="rId4"/>
          <a:stretch>
            <a:fillRect/>
          </a:stretch>
        </p:blipFill>
        <p:spPr>
          <a:xfrm>
            <a:off x="7274149" y="633443"/>
            <a:ext cx="1622361" cy="1150401"/>
          </a:xfrm>
          <a:prstGeom prst="rect">
            <a:avLst/>
          </a:prstGeom>
          <a:ln w="28575">
            <a:solidFill>
              <a:srgbClr val="FF6C00"/>
            </a:solidFill>
          </a:ln>
        </p:spPr>
      </p:pic>
      <p:cxnSp>
        <p:nvCxnSpPr>
          <p:cNvPr id="13" name="Rechte verbindingslijn 12">
            <a:extLst>
              <a:ext uri="{FF2B5EF4-FFF2-40B4-BE49-F238E27FC236}">
                <a16:creationId xmlns:a16="http://schemas.microsoft.com/office/drawing/2014/main" id="{050DF7DF-127A-45C1-838A-C8119C220602}"/>
              </a:ext>
            </a:extLst>
          </p:cNvPr>
          <p:cNvCxnSpPr>
            <a:cxnSpLocks/>
            <a:stCxn id="10" idx="2"/>
          </p:cNvCxnSpPr>
          <p:nvPr/>
        </p:nvCxnSpPr>
        <p:spPr>
          <a:xfrm flipH="1">
            <a:off x="6914508" y="1783844"/>
            <a:ext cx="1170822" cy="1109301"/>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498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2" y="365896"/>
            <a:ext cx="7991475" cy="462759"/>
          </a:xfrm>
        </p:spPr>
        <p:txBody>
          <a:bodyPr/>
          <a:lstStyle/>
          <a:p>
            <a:r>
              <a:rPr lang="en-CA" dirty="0"/>
              <a:t>255 results that we can filter on year, source and drug/ drug class </a:t>
            </a:r>
          </a:p>
        </p:txBody>
      </p:sp>
      <p:pic>
        <p:nvPicPr>
          <p:cNvPr id="9" name="Afbeelding 8">
            <a:extLst>
              <a:ext uri="{FF2B5EF4-FFF2-40B4-BE49-F238E27FC236}">
                <a16:creationId xmlns:a16="http://schemas.microsoft.com/office/drawing/2014/main" id="{D0F95DB8-699F-4E60-9E6E-B670FBC1E8AC}"/>
              </a:ext>
            </a:extLst>
          </p:cNvPr>
          <p:cNvPicPr>
            <a:picLocks noChangeAspect="1"/>
          </p:cNvPicPr>
          <p:nvPr/>
        </p:nvPicPr>
        <p:blipFill rotWithShape="1">
          <a:blip r:embed="rId3"/>
          <a:srcRect r="32345"/>
          <a:stretch/>
        </p:blipFill>
        <p:spPr>
          <a:xfrm>
            <a:off x="3046439" y="1033983"/>
            <a:ext cx="5480090" cy="3160975"/>
          </a:xfrm>
          <a:prstGeom prst="rect">
            <a:avLst/>
          </a:prstGeom>
        </p:spPr>
      </p:pic>
      <p:pic>
        <p:nvPicPr>
          <p:cNvPr id="5" name="Afbeelding 4">
            <a:extLst>
              <a:ext uri="{FF2B5EF4-FFF2-40B4-BE49-F238E27FC236}">
                <a16:creationId xmlns:a16="http://schemas.microsoft.com/office/drawing/2014/main" id="{E6C317D8-5682-4607-B27C-1A331CDFA8A8}"/>
              </a:ext>
            </a:extLst>
          </p:cNvPr>
          <p:cNvPicPr>
            <a:picLocks noChangeAspect="1"/>
          </p:cNvPicPr>
          <p:nvPr/>
        </p:nvPicPr>
        <p:blipFill>
          <a:blip r:embed="rId4"/>
          <a:stretch>
            <a:fillRect/>
          </a:stretch>
        </p:blipFill>
        <p:spPr>
          <a:xfrm>
            <a:off x="138495" y="1164898"/>
            <a:ext cx="2448555" cy="2731081"/>
          </a:xfrm>
          <a:prstGeom prst="rect">
            <a:avLst/>
          </a:prstGeom>
          <a:solidFill>
            <a:schemeClr val="accent2"/>
          </a:solidFill>
          <a:ln w="28575">
            <a:solidFill>
              <a:srgbClr val="FF6C00"/>
            </a:solidFill>
          </a:ln>
        </p:spPr>
      </p:pic>
      <p:cxnSp>
        <p:nvCxnSpPr>
          <p:cNvPr id="7" name="Rechte verbindingslijn 6">
            <a:extLst>
              <a:ext uri="{FF2B5EF4-FFF2-40B4-BE49-F238E27FC236}">
                <a16:creationId xmlns:a16="http://schemas.microsoft.com/office/drawing/2014/main" id="{FB4E07CA-2277-427C-85F0-1B2541708460}"/>
              </a:ext>
            </a:extLst>
          </p:cNvPr>
          <p:cNvCxnSpPr>
            <a:cxnSpLocks/>
            <a:endCxn id="5" idx="3"/>
          </p:cNvCxnSpPr>
          <p:nvPr/>
        </p:nvCxnSpPr>
        <p:spPr>
          <a:xfrm flipH="1" flipV="1">
            <a:off x="2587050" y="2530439"/>
            <a:ext cx="459389" cy="726469"/>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77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226940" y="169048"/>
            <a:ext cx="7991475" cy="462759"/>
          </a:xfrm>
        </p:spPr>
        <p:txBody>
          <a:bodyPr/>
          <a:lstStyle/>
          <a:p>
            <a:r>
              <a:rPr lang="en-CA" dirty="0"/>
              <a:t>We can further process our results</a:t>
            </a:r>
          </a:p>
        </p:txBody>
      </p:sp>
      <p:pic>
        <p:nvPicPr>
          <p:cNvPr id="6" name="Afbeelding 5">
            <a:extLst>
              <a:ext uri="{FF2B5EF4-FFF2-40B4-BE49-F238E27FC236}">
                <a16:creationId xmlns:a16="http://schemas.microsoft.com/office/drawing/2014/main" id="{3D332E94-BF63-4383-9535-3EC1FB7575DA}"/>
              </a:ext>
            </a:extLst>
          </p:cNvPr>
          <p:cNvPicPr>
            <a:picLocks noChangeAspect="1"/>
          </p:cNvPicPr>
          <p:nvPr/>
        </p:nvPicPr>
        <p:blipFill>
          <a:blip r:embed="rId3"/>
          <a:stretch>
            <a:fillRect/>
          </a:stretch>
        </p:blipFill>
        <p:spPr>
          <a:xfrm>
            <a:off x="275913" y="2064235"/>
            <a:ext cx="2286867" cy="660226"/>
          </a:xfrm>
          <a:prstGeom prst="rect">
            <a:avLst/>
          </a:prstGeom>
          <a:ln w="28575">
            <a:solidFill>
              <a:srgbClr val="FF6C00"/>
            </a:solidFill>
          </a:ln>
        </p:spPr>
      </p:pic>
      <p:pic>
        <p:nvPicPr>
          <p:cNvPr id="8" name="Afbeelding 7">
            <a:extLst>
              <a:ext uri="{FF2B5EF4-FFF2-40B4-BE49-F238E27FC236}">
                <a16:creationId xmlns:a16="http://schemas.microsoft.com/office/drawing/2014/main" id="{C52DA16B-A7E7-484D-BA4F-A3A3B05EB4F0}"/>
              </a:ext>
            </a:extLst>
          </p:cNvPr>
          <p:cNvPicPr>
            <a:picLocks noChangeAspect="1"/>
          </p:cNvPicPr>
          <p:nvPr/>
        </p:nvPicPr>
        <p:blipFill rotWithShape="1">
          <a:blip r:embed="rId4"/>
          <a:srcRect r="41651"/>
          <a:stretch/>
        </p:blipFill>
        <p:spPr>
          <a:xfrm>
            <a:off x="852433" y="3411075"/>
            <a:ext cx="4533634" cy="958765"/>
          </a:xfrm>
          <a:prstGeom prst="rect">
            <a:avLst/>
          </a:prstGeom>
        </p:spPr>
      </p:pic>
      <p:pic>
        <p:nvPicPr>
          <p:cNvPr id="10" name="Afbeelding 9">
            <a:extLst>
              <a:ext uri="{FF2B5EF4-FFF2-40B4-BE49-F238E27FC236}">
                <a16:creationId xmlns:a16="http://schemas.microsoft.com/office/drawing/2014/main" id="{1EE58877-5AAC-4C86-89EC-5D994F36C01B}"/>
              </a:ext>
            </a:extLst>
          </p:cNvPr>
          <p:cNvPicPr>
            <a:picLocks noChangeAspect="1"/>
          </p:cNvPicPr>
          <p:nvPr/>
        </p:nvPicPr>
        <p:blipFill>
          <a:blip r:embed="rId5"/>
          <a:stretch>
            <a:fillRect/>
          </a:stretch>
        </p:blipFill>
        <p:spPr>
          <a:xfrm>
            <a:off x="2805653" y="1135334"/>
            <a:ext cx="1851095" cy="2331857"/>
          </a:xfrm>
          <a:prstGeom prst="rect">
            <a:avLst/>
          </a:prstGeom>
          <a:solidFill>
            <a:srgbClr val="FF6C00"/>
          </a:solidFill>
          <a:ln w="28575">
            <a:solidFill>
              <a:srgbClr val="FF6C00"/>
            </a:solidFill>
          </a:ln>
        </p:spPr>
      </p:pic>
      <p:cxnSp>
        <p:nvCxnSpPr>
          <p:cNvPr id="14" name="Rechte verbindingslijn met pijl 13">
            <a:extLst>
              <a:ext uri="{FF2B5EF4-FFF2-40B4-BE49-F238E27FC236}">
                <a16:creationId xmlns:a16="http://schemas.microsoft.com/office/drawing/2014/main" id="{F06E65CD-CA44-4FC2-B929-DFD54B88A621}"/>
              </a:ext>
            </a:extLst>
          </p:cNvPr>
          <p:cNvCxnSpPr>
            <a:cxnSpLocks/>
          </p:cNvCxnSpPr>
          <p:nvPr/>
        </p:nvCxnSpPr>
        <p:spPr>
          <a:xfrm flipV="1">
            <a:off x="3594159" y="3547872"/>
            <a:ext cx="0" cy="186336"/>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F8F5D36F-2D0D-442F-B373-6DFCD506EA7E}"/>
              </a:ext>
            </a:extLst>
          </p:cNvPr>
          <p:cNvCxnSpPr>
            <a:cxnSpLocks/>
          </p:cNvCxnSpPr>
          <p:nvPr/>
        </p:nvCxnSpPr>
        <p:spPr>
          <a:xfrm flipV="1">
            <a:off x="5065144" y="2798855"/>
            <a:ext cx="0" cy="935353"/>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20" name="Afbeelding 19">
            <a:extLst>
              <a:ext uri="{FF2B5EF4-FFF2-40B4-BE49-F238E27FC236}">
                <a16:creationId xmlns:a16="http://schemas.microsoft.com/office/drawing/2014/main" id="{56589038-44F8-4522-B5EE-C7085EB2D8D5}"/>
              </a:ext>
            </a:extLst>
          </p:cNvPr>
          <p:cNvPicPr>
            <a:picLocks noChangeAspect="1"/>
          </p:cNvPicPr>
          <p:nvPr/>
        </p:nvPicPr>
        <p:blipFill>
          <a:blip r:embed="rId6"/>
          <a:stretch>
            <a:fillRect/>
          </a:stretch>
        </p:blipFill>
        <p:spPr>
          <a:xfrm>
            <a:off x="4933125" y="1135334"/>
            <a:ext cx="3908726" cy="1606565"/>
          </a:xfrm>
          <a:prstGeom prst="rect">
            <a:avLst/>
          </a:prstGeom>
          <a:ln w="28575">
            <a:solidFill>
              <a:srgbClr val="FF6C00"/>
            </a:solidFill>
          </a:ln>
        </p:spPr>
      </p:pic>
      <p:cxnSp>
        <p:nvCxnSpPr>
          <p:cNvPr id="21" name="Rechte verbindingslijn met pijl 20">
            <a:extLst>
              <a:ext uri="{FF2B5EF4-FFF2-40B4-BE49-F238E27FC236}">
                <a16:creationId xmlns:a16="http://schemas.microsoft.com/office/drawing/2014/main" id="{36481E54-293C-47BD-8732-FC5D0A95ECE1}"/>
              </a:ext>
            </a:extLst>
          </p:cNvPr>
          <p:cNvCxnSpPr>
            <a:cxnSpLocks/>
          </p:cNvCxnSpPr>
          <p:nvPr/>
        </p:nvCxnSpPr>
        <p:spPr>
          <a:xfrm flipV="1">
            <a:off x="1889128" y="2798855"/>
            <a:ext cx="0" cy="935353"/>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22" name="Rechthoek 21">
            <a:extLst>
              <a:ext uri="{FF2B5EF4-FFF2-40B4-BE49-F238E27FC236}">
                <a16:creationId xmlns:a16="http://schemas.microsoft.com/office/drawing/2014/main" id="{C70DBAC0-E8CB-43D2-8636-5EDFD37CF42E}"/>
              </a:ext>
            </a:extLst>
          </p:cNvPr>
          <p:cNvSpPr/>
          <p:nvPr/>
        </p:nvSpPr>
        <p:spPr>
          <a:xfrm>
            <a:off x="485029" y="1503818"/>
            <a:ext cx="1885956" cy="523220"/>
          </a:xfrm>
          <a:prstGeom prst="rect">
            <a:avLst/>
          </a:prstGeom>
        </p:spPr>
        <p:txBody>
          <a:bodyPr wrap="square">
            <a:spAutoFit/>
          </a:bodyPr>
          <a:lstStyle/>
          <a:p>
            <a:r>
              <a:rPr lang="en-US" sz="1400" dirty="0">
                <a:solidFill>
                  <a:srgbClr val="FF6C00"/>
                </a:solidFill>
              </a:rPr>
              <a:t>Add columns to our results page view</a:t>
            </a:r>
          </a:p>
        </p:txBody>
      </p:sp>
      <p:sp>
        <p:nvSpPr>
          <p:cNvPr id="23" name="Rechthoek 22">
            <a:extLst>
              <a:ext uri="{FF2B5EF4-FFF2-40B4-BE49-F238E27FC236}">
                <a16:creationId xmlns:a16="http://schemas.microsoft.com/office/drawing/2014/main" id="{1EB0F5F2-E901-4ACC-91CF-5F97AB91AE42}"/>
              </a:ext>
            </a:extLst>
          </p:cNvPr>
          <p:cNvSpPr/>
          <p:nvPr/>
        </p:nvSpPr>
        <p:spPr>
          <a:xfrm>
            <a:off x="6260808" y="563191"/>
            <a:ext cx="1253360" cy="523220"/>
          </a:xfrm>
          <a:prstGeom prst="rect">
            <a:avLst/>
          </a:prstGeom>
        </p:spPr>
        <p:txBody>
          <a:bodyPr wrap="square">
            <a:spAutoFit/>
          </a:bodyPr>
          <a:lstStyle/>
          <a:p>
            <a:r>
              <a:rPr lang="en-US" sz="1400" dirty="0">
                <a:solidFill>
                  <a:srgbClr val="FF6C00"/>
                </a:solidFill>
              </a:rPr>
              <a:t>Save search to account </a:t>
            </a:r>
          </a:p>
        </p:txBody>
      </p:sp>
      <p:sp>
        <p:nvSpPr>
          <p:cNvPr id="24" name="Rechthoek 23">
            <a:extLst>
              <a:ext uri="{FF2B5EF4-FFF2-40B4-BE49-F238E27FC236}">
                <a16:creationId xmlns:a16="http://schemas.microsoft.com/office/drawing/2014/main" id="{AD1A0708-D919-41E3-BC72-9C32C0C67BA1}"/>
              </a:ext>
            </a:extLst>
          </p:cNvPr>
          <p:cNvSpPr/>
          <p:nvPr/>
        </p:nvSpPr>
        <p:spPr>
          <a:xfrm>
            <a:off x="2832356" y="594676"/>
            <a:ext cx="1842680" cy="523220"/>
          </a:xfrm>
          <a:prstGeom prst="rect">
            <a:avLst/>
          </a:prstGeom>
        </p:spPr>
        <p:txBody>
          <a:bodyPr wrap="square">
            <a:spAutoFit/>
          </a:bodyPr>
          <a:lstStyle/>
          <a:p>
            <a:r>
              <a:rPr lang="en-US" sz="1400" dirty="0">
                <a:solidFill>
                  <a:srgbClr val="FF6C00"/>
                </a:solidFill>
              </a:rPr>
              <a:t>Look at available data on listed drugs </a:t>
            </a:r>
          </a:p>
        </p:txBody>
      </p:sp>
    </p:spTree>
    <p:extLst>
      <p:ext uri="{BB962C8B-B14F-4D97-AF65-F5344CB8AC3E}">
        <p14:creationId xmlns:p14="http://schemas.microsoft.com/office/powerpoint/2010/main" val="392765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226940" y="169048"/>
            <a:ext cx="7991475" cy="462759"/>
          </a:xfrm>
        </p:spPr>
        <p:txBody>
          <a:bodyPr/>
          <a:lstStyle/>
          <a:p>
            <a:r>
              <a:rPr lang="en-CA" dirty="0"/>
              <a:t>We can further process our results</a:t>
            </a:r>
          </a:p>
        </p:txBody>
      </p:sp>
      <p:pic>
        <p:nvPicPr>
          <p:cNvPr id="8" name="Afbeelding 7">
            <a:extLst>
              <a:ext uri="{FF2B5EF4-FFF2-40B4-BE49-F238E27FC236}">
                <a16:creationId xmlns:a16="http://schemas.microsoft.com/office/drawing/2014/main" id="{C52DA16B-A7E7-484D-BA4F-A3A3B05EB4F0}"/>
              </a:ext>
            </a:extLst>
          </p:cNvPr>
          <p:cNvPicPr>
            <a:picLocks noChangeAspect="1"/>
          </p:cNvPicPr>
          <p:nvPr/>
        </p:nvPicPr>
        <p:blipFill rotWithShape="1">
          <a:blip r:embed="rId3"/>
          <a:srcRect l="58457"/>
          <a:stretch/>
        </p:blipFill>
        <p:spPr>
          <a:xfrm>
            <a:off x="1078993" y="2625093"/>
            <a:ext cx="3227832" cy="958765"/>
          </a:xfrm>
          <a:prstGeom prst="rect">
            <a:avLst/>
          </a:prstGeom>
        </p:spPr>
      </p:pic>
      <p:pic>
        <p:nvPicPr>
          <p:cNvPr id="17" name="Afbeelding 16">
            <a:extLst>
              <a:ext uri="{FF2B5EF4-FFF2-40B4-BE49-F238E27FC236}">
                <a16:creationId xmlns:a16="http://schemas.microsoft.com/office/drawing/2014/main" id="{1511D8E8-5ABA-46C2-B479-945C94209E7E}"/>
              </a:ext>
            </a:extLst>
          </p:cNvPr>
          <p:cNvPicPr>
            <a:picLocks noChangeAspect="1"/>
          </p:cNvPicPr>
          <p:nvPr/>
        </p:nvPicPr>
        <p:blipFill>
          <a:blip r:embed="rId4"/>
          <a:stretch>
            <a:fillRect/>
          </a:stretch>
        </p:blipFill>
        <p:spPr>
          <a:xfrm>
            <a:off x="317595" y="1041989"/>
            <a:ext cx="3989230" cy="1528410"/>
          </a:xfrm>
          <a:prstGeom prst="rect">
            <a:avLst/>
          </a:prstGeom>
          <a:solidFill>
            <a:srgbClr val="FF6C00"/>
          </a:solidFill>
          <a:ln w="28575">
            <a:solidFill>
              <a:srgbClr val="FF6C00"/>
            </a:solidFill>
          </a:ln>
        </p:spPr>
      </p:pic>
      <p:cxnSp>
        <p:nvCxnSpPr>
          <p:cNvPr id="18" name="Rechte verbindingslijn met pijl 17">
            <a:extLst>
              <a:ext uri="{FF2B5EF4-FFF2-40B4-BE49-F238E27FC236}">
                <a16:creationId xmlns:a16="http://schemas.microsoft.com/office/drawing/2014/main" id="{F8F5D36F-2D0D-442F-B373-6DFCD506EA7E}"/>
              </a:ext>
            </a:extLst>
          </p:cNvPr>
          <p:cNvCxnSpPr>
            <a:cxnSpLocks/>
          </p:cNvCxnSpPr>
          <p:nvPr/>
        </p:nvCxnSpPr>
        <p:spPr>
          <a:xfrm flipV="1">
            <a:off x="1489084" y="2557359"/>
            <a:ext cx="0" cy="279749"/>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Rechte verbindingslijn met pijl 18">
            <a:extLst>
              <a:ext uri="{FF2B5EF4-FFF2-40B4-BE49-F238E27FC236}">
                <a16:creationId xmlns:a16="http://schemas.microsoft.com/office/drawing/2014/main" id="{A364D60B-E506-4211-97B0-6545C0134771}"/>
              </a:ext>
            </a:extLst>
          </p:cNvPr>
          <p:cNvCxnSpPr>
            <a:cxnSpLocks/>
          </p:cNvCxnSpPr>
          <p:nvPr/>
        </p:nvCxnSpPr>
        <p:spPr>
          <a:xfrm flipV="1">
            <a:off x="4038660" y="3104475"/>
            <a:ext cx="699380" cy="1"/>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6" name="Afbeelding 15">
            <a:extLst>
              <a:ext uri="{FF2B5EF4-FFF2-40B4-BE49-F238E27FC236}">
                <a16:creationId xmlns:a16="http://schemas.microsoft.com/office/drawing/2014/main" id="{D92520E3-D34A-4434-8E8F-640AA679D284}"/>
              </a:ext>
            </a:extLst>
          </p:cNvPr>
          <p:cNvPicPr>
            <a:picLocks noChangeAspect="1"/>
          </p:cNvPicPr>
          <p:nvPr/>
        </p:nvPicPr>
        <p:blipFill>
          <a:blip r:embed="rId5"/>
          <a:stretch>
            <a:fillRect/>
          </a:stretch>
        </p:blipFill>
        <p:spPr>
          <a:xfrm>
            <a:off x="4837177" y="2571750"/>
            <a:ext cx="3921485" cy="1771259"/>
          </a:xfrm>
          <a:prstGeom prst="rect">
            <a:avLst/>
          </a:prstGeom>
          <a:ln w="28575">
            <a:solidFill>
              <a:srgbClr val="FF6C00"/>
            </a:solidFill>
          </a:ln>
        </p:spPr>
      </p:pic>
      <p:sp>
        <p:nvSpPr>
          <p:cNvPr id="10" name="Rechthoek 9">
            <a:extLst>
              <a:ext uri="{FF2B5EF4-FFF2-40B4-BE49-F238E27FC236}">
                <a16:creationId xmlns:a16="http://schemas.microsoft.com/office/drawing/2014/main" id="{E1FA91E7-030E-4A54-98BF-CCB943DFEA36}"/>
              </a:ext>
            </a:extLst>
          </p:cNvPr>
          <p:cNvSpPr/>
          <p:nvPr/>
        </p:nvSpPr>
        <p:spPr>
          <a:xfrm>
            <a:off x="5007897" y="1927305"/>
            <a:ext cx="3580043" cy="523220"/>
          </a:xfrm>
          <a:prstGeom prst="rect">
            <a:avLst/>
          </a:prstGeom>
        </p:spPr>
        <p:txBody>
          <a:bodyPr wrap="square">
            <a:spAutoFit/>
          </a:bodyPr>
          <a:lstStyle/>
          <a:p>
            <a:r>
              <a:rPr lang="en-US" sz="1400" dirty="0">
                <a:solidFill>
                  <a:srgbClr val="FF6C00"/>
                </a:solidFill>
              </a:rPr>
              <a:t>Take your search to </a:t>
            </a:r>
            <a:r>
              <a:rPr lang="en-US" sz="1400" dirty="0" err="1">
                <a:solidFill>
                  <a:srgbClr val="FF6C00"/>
                </a:solidFill>
              </a:rPr>
              <a:t>Embase</a:t>
            </a:r>
            <a:r>
              <a:rPr lang="en-US" sz="1400" dirty="0">
                <a:solidFill>
                  <a:srgbClr val="FF6C00"/>
                </a:solidFill>
              </a:rPr>
              <a:t> to get a comprehensive overview  </a:t>
            </a:r>
          </a:p>
        </p:txBody>
      </p:sp>
      <p:sp>
        <p:nvSpPr>
          <p:cNvPr id="11" name="Rechthoek 10">
            <a:extLst>
              <a:ext uri="{FF2B5EF4-FFF2-40B4-BE49-F238E27FC236}">
                <a16:creationId xmlns:a16="http://schemas.microsoft.com/office/drawing/2014/main" id="{9B90F9EB-E10A-4320-BF2C-D7E231CD2839}"/>
              </a:ext>
            </a:extLst>
          </p:cNvPr>
          <p:cNvSpPr/>
          <p:nvPr/>
        </p:nvSpPr>
        <p:spPr>
          <a:xfrm>
            <a:off x="200031" y="706865"/>
            <a:ext cx="4774037" cy="307777"/>
          </a:xfrm>
          <a:prstGeom prst="rect">
            <a:avLst/>
          </a:prstGeom>
        </p:spPr>
        <p:txBody>
          <a:bodyPr wrap="square">
            <a:spAutoFit/>
          </a:bodyPr>
          <a:lstStyle/>
          <a:p>
            <a:r>
              <a:rPr lang="en-US" sz="1400" dirty="0">
                <a:solidFill>
                  <a:srgbClr val="FF6C00"/>
                </a:solidFill>
              </a:rPr>
              <a:t>Excel sheet, data linking back to PharmaPendium</a:t>
            </a:r>
          </a:p>
        </p:txBody>
      </p:sp>
    </p:spTree>
    <p:extLst>
      <p:ext uri="{BB962C8B-B14F-4D97-AF65-F5344CB8AC3E}">
        <p14:creationId xmlns:p14="http://schemas.microsoft.com/office/powerpoint/2010/main" val="294240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009A5DC7-48CB-464C-9E09-89613102F256}"/>
              </a:ext>
            </a:extLst>
          </p:cNvPr>
          <p:cNvPicPr>
            <a:picLocks noChangeAspect="1"/>
          </p:cNvPicPr>
          <p:nvPr/>
        </p:nvPicPr>
        <p:blipFill>
          <a:blip r:embed="rId3"/>
          <a:stretch>
            <a:fillRect/>
          </a:stretch>
        </p:blipFill>
        <p:spPr>
          <a:xfrm>
            <a:off x="133373" y="1365362"/>
            <a:ext cx="4356432" cy="2179705"/>
          </a:xfrm>
          <a:prstGeom prst="rect">
            <a:avLst/>
          </a:prstGeom>
        </p:spPr>
      </p:pic>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494068" y="405864"/>
            <a:ext cx="7991475" cy="462759"/>
          </a:xfrm>
        </p:spPr>
        <p:txBody>
          <a:bodyPr/>
          <a:lstStyle/>
          <a:p>
            <a:r>
              <a:rPr lang="en-US" dirty="0"/>
              <a:t>Access to the full text </a:t>
            </a:r>
            <a:r>
              <a:rPr lang="en-US" dirty="0" err="1"/>
              <a:t>searchablel</a:t>
            </a:r>
            <a:r>
              <a:rPr lang="en-US" dirty="0"/>
              <a:t> approval package </a:t>
            </a:r>
            <a:endParaRPr lang="en-CA" dirty="0"/>
          </a:p>
        </p:txBody>
      </p:sp>
      <p:pic>
        <p:nvPicPr>
          <p:cNvPr id="25" name="Afbeelding 24">
            <a:extLst>
              <a:ext uri="{FF2B5EF4-FFF2-40B4-BE49-F238E27FC236}">
                <a16:creationId xmlns:a16="http://schemas.microsoft.com/office/drawing/2014/main" id="{D1625E4A-D4B7-4E78-84F3-11ED4DDAAFC8}"/>
              </a:ext>
            </a:extLst>
          </p:cNvPr>
          <p:cNvPicPr>
            <a:picLocks noChangeAspect="1"/>
          </p:cNvPicPr>
          <p:nvPr/>
        </p:nvPicPr>
        <p:blipFill>
          <a:blip r:embed="rId4"/>
          <a:stretch>
            <a:fillRect/>
          </a:stretch>
        </p:blipFill>
        <p:spPr>
          <a:xfrm>
            <a:off x="4479669" y="1192271"/>
            <a:ext cx="4530958" cy="2352796"/>
          </a:xfrm>
          <a:prstGeom prst="rect">
            <a:avLst/>
          </a:prstGeom>
        </p:spPr>
      </p:pic>
      <p:cxnSp>
        <p:nvCxnSpPr>
          <p:cNvPr id="15" name="Rechte verbindingslijn met pijl 14">
            <a:extLst>
              <a:ext uri="{FF2B5EF4-FFF2-40B4-BE49-F238E27FC236}">
                <a16:creationId xmlns:a16="http://schemas.microsoft.com/office/drawing/2014/main" id="{A54C546A-8361-4DE3-B4B6-BBE2A147E51E}"/>
              </a:ext>
            </a:extLst>
          </p:cNvPr>
          <p:cNvCxnSpPr>
            <a:cxnSpLocks/>
          </p:cNvCxnSpPr>
          <p:nvPr/>
        </p:nvCxnSpPr>
        <p:spPr>
          <a:xfrm flipV="1">
            <a:off x="2621094" y="2455214"/>
            <a:ext cx="1950906" cy="1"/>
          </a:xfrm>
          <a:prstGeom prst="straightConnector1">
            <a:avLst/>
          </a:prstGeom>
          <a:ln w="28575">
            <a:solidFill>
              <a:srgbClr val="FF6C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85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dirty="0"/>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494067" y="425981"/>
            <a:ext cx="7991475" cy="462759"/>
          </a:xfrm>
        </p:spPr>
        <p:txBody>
          <a:bodyPr/>
          <a:lstStyle/>
          <a:p>
            <a:r>
              <a:rPr lang="en-US" dirty="0"/>
              <a:t>Zooming into the relevant information</a:t>
            </a:r>
            <a:endParaRPr lang="en-CA" dirty="0"/>
          </a:p>
        </p:txBody>
      </p:sp>
      <p:pic>
        <p:nvPicPr>
          <p:cNvPr id="5" name="Afbeelding 4">
            <a:extLst>
              <a:ext uri="{FF2B5EF4-FFF2-40B4-BE49-F238E27FC236}">
                <a16:creationId xmlns:a16="http://schemas.microsoft.com/office/drawing/2014/main" id="{7D98FE68-2FD1-4A0B-8C7C-8F62F05B2960}"/>
              </a:ext>
            </a:extLst>
          </p:cNvPr>
          <p:cNvPicPr>
            <a:picLocks noChangeAspect="1"/>
          </p:cNvPicPr>
          <p:nvPr/>
        </p:nvPicPr>
        <p:blipFill rotWithShape="1">
          <a:blip r:embed="rId3"/>
          <a:srcRect t="19322" r="32043" b="71016"/>
          <a:stretch/>
        </p:blipFill>
        <p:spPr>
          <a:xfrm>
            <a:off x="148975" y="2090485"/>
            <a:ext cx="8846050" cy="704955"/>
          </a:xfrm>
          <a:prstGeom prst="rect">
            <a:avLst/>
          </a:prstGeom>
        </p:spPr>
      </p:pic>
      <p:sp>
        <p:nvSpPr>
          <p:cNvPr id="6" name="Tekstvak 5">
            <a:extLst>
              <a:ext uri="{FF2B5EF4-FFF2-40B4-BE49-F238E27FC236}">
                <a16:creationId xmlns:a16="http://schemas.microsoft.com/office/drawing/2014/main" id="{0D98EB8D-E69A-46EF-94CA-2F5550D54B7B}"/>
              </a:ext>
            </a:extLst>
          </p:cNvPr>
          <p:cNvSpPr txBox="1"/>
          <p:nvPr/>
        </p:nvSpPr>
        <p:spPr>
          <a:xfrm>
            <a:off x="148975" y="2944587"/>
            <a:ext cx="1767155" cy="369332"/>
          </a:xfrm>
          <a:prstGeom prst="rect">
            <a:avLst/>
          </a:prstGeom>
          <a:noFill/>
        </p:spPr>
        <p:txBody>
          <a:bodyPr wrap="square" rtlCol="0">
            <a:spAutoFit/>
          </a:bodyPr>
          <a:lstStyle/>
          <a:p>
            <a:r>
              <a:rPr lang="en-US" dirty="0"/>
              <a:t>Open preview</a:t>
            </a:r>
          </a:p>
        </p:txBody>
      </p:sp>
      <p:cxnSp>
        <p:nvCxnSpPr>
          <p:cNvPr id="8" name="Rechte verbindingslijn 7">
            <a:extLst>
              <a:ext uri="{FF2B5EF4-FFF2-40B4-BE49-F238E27FC236}">
                <a16:creationId xmlns:a16="http://schemas.microsoft.com/office/drawing/2014/main" id="{FDE8A4BA-5BC7-4D33-B3F4-5995700BF127}"/>
              </a:ext>
            </a:extLst>
          </p:cNvPr>
          <p:cNvCxnSpPr/>
          <p:nvPr/>
        </p:nvCxnSpPr>
        <p:spPr>
          <a:xfrm>
            <a:off x="359596" y="2571750"/>
            <a:ext cx="0" cy="426244"/>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74067BDD-73B5-4274-8458-B5844551F220}"/>
              </a:ext>
            </a:extLst>
          </p:cNvPr>
          <p:cNvCxnSpPr>
            <a:cxnSpLocks/>
          </p:cNvCxnSpPr>
          <p:nvPr/>
        </p:nvCxnSpPr>
        <p:spPr>
          <a:xfrm>
            <a:off x="738028" y="1667648"/>
            <a:ext cx="0" cy="593725"/>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10" name="Tekstvak 9">
            <a:extLst>
              <a:ext uri="{FF2B5EF4-FFF2-40B4-BE49-F238E27FC236}">
                <a16:creationId xmlns:a16="http://schemas.microsoft.com/office/drawing/2014/main" id="{37E60891-D063-4E20-AA98-25769439F02D}"/>
              </a:ext>
            </a:extLst>
          </p:cNvPr>
          <p:cNvSpPr txBox="1"/>
          <p:nvPr/>
        </p:nvSpPr>
        <p:spPr>
          <a:xfrm>
            <a:off x="494068" y="1298316"/>
            <a:ext cx="1767155" cy="369332"/>
          </a:xfrm>
          <a:prstGeom prst="rect">
            <a:avLst/>
          </a:prstGeom>
          <a:noFill/>
        </p:spPr>
        <p:txBody>
          <a:bodyPr wrap="square" rtlCol="0">
            <a:spAutoFit/>
          </a:bodyPr>
          <a:lstStyle/>
          <a:p>
            <a:r>
              <a:rPr lang="en-US" dirty="0"/>
              <a:t>Download</a:t>
            </a:r>
          </a:p>
        </p:txBody>
      </p:sp>
      <p:cxnSp>
        <p:nvCxnSpPr>
          <p:cNvPr id="11" name="Rechte verbindingslijn 10">
            <a:extLst>
              <a:ext uri="{FF2B5EF4-FFF2-40B4-BE49-F238E27FC236}">
                <a16:creationId xmlns:a16="http://schemas.microsoft.com/office/drawing/2014/main" id="{83EE55C1-E739-4750-B27E-34C0460AC90F}"/>
              </a:ext>
            </a:extLst>
          </p:cNvPr>
          <p:cNvCxnSpPr>
            <a:cxnSpLocks/>
          </p:cNvCxnSpPr>
          <p:nvPr/>
        </p:nvCxnSpPr>
        <p:spPr>
          <a:xfrm>
            <a:off x="1159269" y="1936375"/>
            <a:ext cx="0" cy="304452"/>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14" name="Tekstvak 13">
            <a:extLst>
              <a:ext uri="{FF2B5EF4-FFF2-40B4-BE49-F238E27FC236}">
                <a16:creationId xmlns:a16="http://schemas.microsoft.com/office/drawing/2014/main" id="{646F1D60-8322-42D7-AEF9-FB8D578AC907}"/>
              </a:ext>
            </a:extLst>
          </p:cNvPr>
          <p:cNvSpPr txBox="1"/>
          <p:nvPr/>
        </p:nvSpPr>
        <p:spPr>
          <a:xfrm>
            <a:off x="953385" y="1594896"/>
            <a:ext cx="1767155" cy="369332"/>
          </a:xfrm>
          <a:prstGeom prst="rect">
            <a:avLst/>
          </a:prstGeom>
          <a:noFill/>
        </p:spPr>
        <p:txBody>
          <a:bodyPr wrap="square" rtlCol="0">
            <a:spAutoFit/>
          </a:bodyPr>
          <a:lstStyle/>
          <a:p>
            <a:r>
              <a:rPr lang="en-US" dirty="0"/>
              <a:t>Print</a:t>
            </a:r>
          </a:p>
        </p:txBody>
      </p:sp>
      <p:cxnSp>
        <p:nvCxnSpPr>
          <p:cNvPr id="15" name="Rechte verbindingslijn 14">
            <a:extLst>
              <a:ext uri="{FF2B5EF4-FFF2-40B4-BE49-F238E27FC236}">
                <a16:creationId xmlns:a16="http://schemas.microsoft.com/office/drawing/2014/main" id="{E27B4687-8F4A-4FD9-AB56-FC47EC75FFDB}"/>
              </a:ext>
            </a:extLst>
          </p:cNvPr>
          <p:cNvCxnSpPr>
            <a:cxnSpLocks/>
          </p:cNvCxnSpPr>
          <p:nvPr/>
        </p:nvCxnSpPr>
        <p:spPr>
          <a:xfrm>
            <a:off x="1836962" y="2632646"/>
            <a:ext cx="0" cy="681273"/>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18" name="Tekstvak 17">
            <a:extLst>
              <a:ext uri="{FF2B5EF4-FFF2-40B4-BE49-F238E27FC236}">
                <a16:creationId xmlns:a16="http://schemas.microsoft.com/office/drawing/2014/main" id="{5BF2AFA6-682B-4CF1-AB6E-5E4BB69B117C}"/>
              </a:ext>
            </a:extLst>
          </p:cNvPr>
          <p:cNvSpPr txBox="1"/>
          <p:nvPr/>
        </p:nvSpPr>
        <p:spPr>
          <a:xfrm>
            <a:off x="1377645" y="3292550"/>
            <a:ext cx="1767155" cy="923330"/>
          </a:xfrm>
          <a:prstGeom prst="rect">
            <a:avLst/>
          </a:prstGeom>
          <a:noFill/>
        </p:spPr>
        <p:txBody>
          <a:bodyPr wrap="square" rtlCol="0">
            <a:spAutoFit/>
          </a:bodyPr>
          <a:lstStyle/>
          <a:p>
            <a:r>
              <a:rPr lang="en-US" dirty="0"/>
              <a:t>Look for previous/next search term </a:t>
            </a:r>
          </a:p>
        </p:txBody>
      </p:sp>
      <p:sp>
        <p:nvSpPr>
          <p:cNvPr id="19" name="Tekstvak 18">
            <a:extLst>
              <a:ext uri="{FF2B5EF4-FFF2-40B4-BE49-F238E27FC236}">
                <a16:creationId xmlns:a16="http://schemas.microsoft.com/office/drawing/2014/main" id="{445CF74C-C6D9-4F5F-A54D-C5AD001F0D90}"/>
              </a:ext>
            </a:extLst>
          </p:cNvPr>
          <p:cNvSpPr txBox="1"/>
          <p:nvPr/>
        </p:nvSpPr>
        <p:spPr>
          <a:xfrm>
            <a:off x="2722650" y="1603014"/>
            <a:ext cx="1767155" cy="369332"/>
          </a:xfrm>
          <a:prstGeom prst="rect">
            <a:avLst/>
          </a:prstGeom>
          <a:noFill/>
        </p:spPr>
        <p:txBody>
          <a:bodyPr wrap="square" rtlCol="0">
            <a:spAutoFit/>
          </a:bodyPr>
          <a:lstStyle/>
          <a:p>
            <a:r>
              <a:rPr lang="en-US" dirty="0"/>
              <a:t>Copy text </a:t>
            </a:r>
          </a:p>
        </p:txBody>
      </p:sp>
      <p:cxnSp>
        <p:nvCxnSpPr>
          <p:cNvPr id="20" name="Rechte verbindingslijn 19">
            <a:extLst>
              <a:ext uri="{FF2B5EF4-FFF2-40B4-BE49-F238E27FC236}">
                <a16:creationId xmlns:a16="http://schemas.microsoft.com/office/drawing/2014/main" id="{C927BCB0-1444-4367-AC0D-00DB373454E9}"/>
              </a:ext>
            </a:extLst>
          </p:cNvPr>
          <p:cNvCxnSpPr>
            <a:cxnSpLocks/>
          </p:cNvCxnSpPr>
          <p:nvPr/>
        </p:nvCxnSpPr>
        <p:spPr>
          <a:xfrm>
            <a:off x="3006905" y="1968432"/>
            <a:ext cx="0" cy="304452"/>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D121775F-37E8-4F19-AEC0-C5AA3E6EE1EE}"/>
              </a:ext>
            </a:extLst>
          </p:cNvPr>
          <p:cNvCxnSpPr>
            <a:cxnSpLocks/>
          </p:cNvCxnSpPr>
          <p:nvPr/>
        </p:nvCxnSpPr>
        <p:spPr>
          <a:xfrm>
            <a:off x="3498352" y="2643214"/>
            <a:ext cx="0" cy="304452"/>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22" name="Tekstvak 21">
            <a:extLst>
              <a:ext uri="{FF2B5EF4-FFF2-40B4-BE49-F238E27FC236}">
                <a16:creationId xmlns:a16="http://schemas.microsoft.com/office/drawing/2014/main" id="{958CC297-E32A-4630-BB86-E19A9C72BFF1}"/>
              </a:ext>
            </a:extLst>
          </p:cNvPr>
          <p:cNvSpPr txBox="1"/>
          <p:nvPr/>
        </p:nvSpPr>
        <p:spPr>
          <a:xfrm>
            <a:off x="3246522" y="2944587"/>
            <a:ext cx="1767155" cy="646331"/>
          </a:xfrm>
          <a:prstGeom prst="rect">
            <a:avLst/>
          </a:prstGeom>
          <a:noFill/>
        </p:spPr>
        <p:txBody>
          <a:bodyPr wrap="square" rtlCol="0">
            <a:spAutoFit/>
          </a:bodyPr>
          <a:lstStyle/>
          <a:p>
            <a:r>
              <a:rPr lang="en-US" dirty="0"/>
              <a:t>Take a snapshot</a:t>
            </a:r>
          </a:p>
        </p:txBody>
      </p:sp>
      <p:cxnSp>
        <p:nvCxnSpPr>
          <p:cNvPr id="23" name="Rechte verbindingslijn 22">
            <a:extLst>
              <a:ext uri="{FF2B5EF4-FFF2-40B4-BE49-F238E27FC236}">
                <a16:creationId xmlns:a16="http://schemas.microsoft.com/office/drawing/2014/main" id="{E44AC105-7CB7-416B-89C2-6D3E933261C0}"/>
              </a:ext>
            </a:extLst>
          </p:cNvPr>
          <p:cNvCxnSpPr>
            <a:cxnSpLocks/>
          </p:cNvCxnSpPr>
          <p:nvPr/>
        </p:nvCxnSpPr>
        <p:spPr>
          <a:xfrm>
            <a:off x="4489804" y="1968432"/>
            <a:ext cx="0" cy="304452"/>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24" name="Tekstvak 23">
            <a:extLst>
              <a:ext uri="{FF2B5EF4-FFF2-40B4-BE49-F238E27FC236}">
                <a16:creationId xmlns:a16="http://schemas.microsoft.com/office/drawing/2014/main" id="{75801039-B82D-4032-9355-235369BA53DC}"/>
              </a:ext>
            </a:extLst>
          </p:cNvPr>
          <p:cNvSpPr txBox="1"/>
          <p:nvPr/>
        </p:nvSpPr>
        <p:spPr>
          <a:xfrm>
            <a:off x="3970963" y="1601057"/>
            <a:ext cx="1767155" cy="369332"/>
          </a:xfrm>
          <a:prstGeom prst="rect">
            <a:avLst/>
          </a:prstGeom>
          <a:noFill/>
        </p:spPr>
        <p:txBody>
          <a:bodyPr wrap="square" rtlCol="0">
            <a:spAutoFit/>
          </a:bodyPr>
          <a:lstStyle/>
          <a:p>
            <a:r>
              <a:rPr lang="en-US" dirty="0"/>
              <a:t>Zoom in/out</a:t>
            </a:r>
          </a:p>
        </p:txBody>
      </p:sp>
      <p:cxnSp>
        <p:nvCxnSpPr>
          <p:cNvPr id="25" name="Rechte verbindingslijn 24">
            <a:extLst>
              <a:ext uri="{FF2B5EF4-FFF2-40B4-BE49-F238E27FC236}">
                <a16:creationId xmlns:a16="http://schemas.microsoft.com/office/drawing/2014/main" id="{F1DB7223-1EDB-41F7-A694-601014CD285D}"/>
              </a:ext>
            </a:extLst>
          </p:cNvPr>
          <p:cNvCxnSpPr>
            <a:cxnSpLocks/>
          </p:cNvCxnSpPr>
          <p:nvPr/>
        </p:nvCxnSpPr>
        <p:spPr>
          <a:xfrm>
            <a:off x="6491553" y="1968432"/>
            <a:ext cx="0" cy="304452"/>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26" name="Tekstvak 25">
            <a:extLst>
              <a:ext uri="{FF2B5EF4-FFF2-40B4-BE49-F238E27FC236}">
                <a16:creationId xmlns:a16="http://schemas.microsoft.com/office/drawing/2014/main" id="{F9F887A7-3FA0-4BB5-BAFD-41B00D2036A1}"/>
              </a:ext>
            </a:extLst>
          </p:cNvPr>
          <p:cNvSpPr txBox="1"/>
          <p:nvPr/>
        </p:nvSpPr>
        <p:spPr>
          <a:xfrm>
            <a:off x="5738118" y="1311495"/>
            <a:ext cx="1767155" cy="646331"/>
          </a:xfrm>
          <a:prstGeom prst="rect">
            <a:avLst/>
          </a:prstGeom>
          <a:noFill/>
        </p:spPr>
        <p:txBody>
          <a:bodyPr wrap="square" rtlCol="0">
            <a:spAutoFit/>
          </a:bodyPr>
          <a:lstStyle/>
          <a:p>
            <a:r>
              <a:rPr lang="en-US" dirty="0"/>
              <a:t>Search within document text </a:t>
            </a:r>
          </a:p>
        </p:txBody>
      </p:sp>
      <p:cxnSp>
        <p:nvCxnSpPr>
          <p:cNvPr id="27" name="Rechte verbindingslijn 26">
            <a:extLst>
              <a:ext uri="{FF2B5EF4-FFF2-40B4-BE49-F238E27FC236}">
                <a16:creationId xmlns:a16="http://schemas.microsoft.com/office/drawing/2014/main" id="{B44782DA-1427-4A13-965D-6FFA8497BE49}"/>
              </a:ext>
            </a:extLst>
          </p:cNvPr>
          <p:cNvCxnSpPr>
            <a:cxnSpLocks/>
          </p:cNvCxnSpPr>
          <p:nvPr/>
        </p:nvCxnSpPr>
        <p:spPr>
          <a:xfrm>
            <a:off x="8332873" y="2657357"/>
            <a:ext cx="0" cy="681273"/>
          </a:xfrm>
          <a:prstGeom prst="line">
            <a:avLst/>
          </a:prstGeom>
          <a:ln w="28575">
            <a:solidFill>
              <a:srgbClr val="FF6C00"/>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2441AF57-6847-4876-A130-FC7CCE365770}"/>
              </a:ext>
            </a:extLst>
          </p:cNvPr>
          <p:cNvSpPr txBox="1"/>
          <p:nvPr/>
        </p:nvSpPr>
        <p:spPr>
          <a:xfrm>
            <a:off x="7376845" y="3292550"/>
            <a:ext cx="1767155" cy="923330"/>
          </a:xfrm>
          <a:prstGeom prst="rect">
            <a:avLst/>
          </a:prstGeom>
          <a:noFill/>
        </p:spPr>
        <p:txBody>
          <a:bodyPr wrap="square" rtlCol="0">
            <a:spAutoFit/>
          </a:bodyPr>
          <a:lstStyle/>
          <a:p>
            <a:r>
              <a:rPr lang="en-US" dirty="0"/>
              <a:t>Look for previous/next search term </a:t>
            </a:r>
          </a:p>
        </p:txBody>
      </p:sp>
    </p:spTree>
    <p:extLst>
      <p:ext uri="{BB962C8B-B14F-4D97-AF65-F5344CB8AC3E}">
        <p14:creationId xmlns:p14="http://schemas.microsoft.com/office/powerpoint/2010/main" val="240753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30.07.2019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494068" y="405864"/>
            <a:ext cx="7991475" cy="462759"/>
          </a:xfrm>
        </p:spPr>
        <p:txBody>
          <a:bodyPr/>
          <a:lstStyle/>
          <a:p>
            <a:r>
              <a:rPr lang="en-CA" dirty="0"/>
              <a:t>Assay used to detect ADAs for </a:t>
            </a:r>
            <a:r>
              <a:rPr lang="en-US" dirty="0" err="1"/>
              <a:t>Tagraxofusp</a:t>
            </a:r>
            <a:r>
              <a:rPr lang="en-US" dirty="0"/>
              <a:t> is acceptable for the FDA</a:t>
            </a:r>
            <a:endParaRPr lang="en-CA" dirty="0"/>
          </a:p>
        </p:txBody>
      </p:sp>
      <p:pic>
        <p:nvPicPr>
          <p:cNvPr id="5" name="Afbeelding 4">
            <a:extLst>
              <a:ext uri="{FF2B5EF4-FFF2-40B4-BE49-F238E27FC236}">
                <a16:creationId xmlns:a16="http://schemas.microsoft.com/office/drawing/2014/main" id="{7D98FE68-2FD1-4A0B-8C7C-8F62F05B2960}"/>
              </a:ext>
            </a:extLst>
          </p:cNvPr>
          <p:cNvPicPr>
            <a:picLocks noChangeAspect="1"/>
          </p:cNvPicPr>
          <p:nvPr/>
        </p:nvPicPr>
        <p:blipFill>
          <a:blip r:embed="rId3"/>
          <a:stretch>
            <a:fillRect/>
          </a:stretch>
        </p:blipFill>
        <p:spPr>
          <a:xfrm>
            <a:off x="3643785" y="1916308"/>
            <a:ext cx="5501706" cy="3083987"/>
          </a:xfrm>
          <a:prstGeom prst="rect">
            <a:avLst/>
          </a:prstGeom>
        </p:spPr>
      </p:pic>
      <p:sp>
        <p:nvSpPr>
          <p:cNvPr id="7" name="Rechthoek 6">
            <a:extLst>
              <a:ext uri="{FF2B5EF4-FFF2-40B4-BE49-F238E27FC236}">
                <a16:creationId xmlns:a16="http://schemas.microsoft.com/office/drawing/2014/main" id="{165D0A79-76A7-4C04-978F-01CDEEC0C1E0}"/>
              </a:ext>
            </a:extLst>
          </p:cNvPr>
          <p:cNvSpPr/>
          <p:nvPr/>
        </p:nvSpPr>
        <p:spPr>
          <a:xfrm>
            <a:off x="5102352" y="3236483"/>
            <a:ext cx="3297020" cy="852755"/>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Rechte verbindingslijn met pijl 14">
            <a:extLst>
              <a:ext uri="{FF2B5EF4-FFF2-40B4-BE49-F238E27FC236}">
                <a16:creationId xmlns:a16="http://schemas.microsoft.com/office/drawing/2014/main" id="{A54C546A-8361-4DE3-B4B6-BBE2A147E51E}"/>
              </a:ext>
            </a:extLst>
          </p:cNvPr>
          <p:cNvCxnSpPr>
            <a:cxnSpLocks/>
          </p:cNvCxnSpPr>
          <p:nvPr/>
        </p:nvCxnSpPr>
        <p:spPr>
          <a:xfrm>
            <a:off x="3822192" y="3236483"/>
            <a:ext cx="1188720"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4" name="Afbeelding 13">
            <a:extLst>
              <a:ext uri="{FF2B5EF4-FFF2-40B4-BE49-F238E27FC236}">
                <a16:creationId xmlns:a16="http://schemas.microsoft.com/office/drawing/2014/main" id="{44F88ADC-D429-4AE6-803D-FA221B00E9B6}"/>
              </a:ext>
            </a:extLst>
          </p:cNvPr>
          <p:cNvPicPr>
            <a:picLocks noChangeAspect="1"/>
          </p:cNvPicPr>
          <p:nvPr/>
        </p:nvPicPr>
        <p:blipFill>
          <a:blip r:embed="rId4"/>
          <a:stretch>
            <a:fillRect/>
          </a:stretch>
        </p:blipFill>
        <p:spPr>
          <a:xfrm>
            <a:off x="0" y="2131954"/>
            <a:ext cx="4130100" cy="2066461"/>
          </a:xfrm>
          <a:prstGeom prst="rect">
            <a:avLst/>
          </a:prstGeom>
        </p:spPr>
      </p:pic>
    </p:spTree>
    <p:extLst>
      <p:ext uri="{BB962C8B-B14F-4D97-AF65-F5344CB8AC3E}">
        <p14:creationId xmlns:p14="http://schemas.microsoft.com/office/powerpoint/2010/main" val="38662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2.xml><?xml version="1.0" encoding="utf-8"?>
<ds:datastoreItem xmlns:ds="http://schemas.openxmlformats.org/officeDocument/2006/customXml" ds:itemID="{DE03675D-8D64-4E18-9DFC-91B79FDF8D8B}">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9899b366-7b72-454c-89d4-c9d65b6b2d09"/>
    <ds:schemaRef ds:uri="http://purl.org/dc/elements/1.1/"/>
    <ds:schemaRef ds:uri="6dc7b1fc-a42c-4787-81d2-6038e501572a"/>
    <ds:schemaRef ds:uri="http://www.w3.org/XML/1998/namespace"/>
  </ds:schemaRefs>
</ds:datastoreItem>
</file>

<file path=customXml/itemProps3.xml><?xml version="1.0" encoding="utf-8"?>
<ds:datastoreItem xmlns:ds="http://schemas.openxmlformats.org/officeDocument/2006/customXml" ds:itemID="{ADAC2F2C-CCAC-47ED-AFF4-555A3E8A22A8}"/>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1681</Words>
  <Application>Microsoft Office PowerPoint</Application>
  <PresentationFormat>Diavoorstelling (16:9)</PresentationFormat>
  <Paragraphs>145</Paragraphs>
  <Slides>11</Slides>
  <Notes>11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Courier New</vt:lpstr>
      <vt:lpstr>Elsevier</vt:lpstr>
      <vt:lpstr>Processing text search results</vt:lpstr>
      <vt:lpstr>Learning objective </vt:lpstr>
      <vt:lpstr>A quick search for immunoassays for anti-drug antibodies</vt:lpstr>
      <vt:lpstr>255 results that we can sort and organize  </vt:lpstr>
      <vt:lpstr>255 results that we can filter on year, source and drug/ drug class </vt:lpstr>
      <vt:lpstr>We can further process our results</vt:lpstr>
      <vt:lpstr>We can further process our results</vt:lpstr>
      <vt:lpstr>Access to the full text searchablel approval package </vt:lpstr>
      <vt:lpstr>Zooming into the relevant information</vt:lpstr>
      <vt:lpstr>Assay used to detect ADAs for Tagraxofusp is acceptable for the FDA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2019-07-30T15:50:27Z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